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96" y="-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1CE6A-292C-444C-8786-B8F86C90B9A4}" type="datetimeFigureOut">
              <a:rPr lang="zh-CN" altLang="en-US" smtClean="0"/>
              <a:t>2019/2/14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A76AB-3764-4F86-AAE6-87DA04273C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20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包括是否存在吸烟、喝酒、基础肝病、肾功能异常等情况</a:t>
            </a:r>
            <a:endParaRPr lang="en-US" altLang="zh-CN" dirty="0"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solidFill>
                  <a:srgbClr val="C00000"/>
                </a:solidFill>
                <a:ea typeface="宋体" panose="02010600030101010101" pitchFamily="2" charset="-122"/>
              </a:rPr>
              <a:t>其他基础疾病（如合并基础肝病、糖尿病、</a:t>
            </a:r>
            <a:r>
              <a:rPr lang="en-US" altLang="zh-CN" dirty="0">
                <a:solidFill>
                  <a:srgbClr val="C00000"/>
                </a:solidFill>
                <a:ea typeface="宋体" panose="02010600030101010101" pitchFamily="2" charset="-122"/>
              </a:rPr>
              <a:t>HIV</a:t>
            </a:r>
            <a:r>
              <a:rPr lang="zh-CN" altLang="en-US" dirty="0">
                <a:solidFill>
                  <a:srgbClr val="C00000"/>
                </a:solidFill>
                <a:ea typeface="宋体" panose="02010600030101010101" pitchFamily="2" charset="-122"/>
              </a:rPr>
              <a:t>感染等）</a:t>
            </a:r>
            <a:endParaRPr lang="en-US" altLang="zh-CN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solidFill>
                  <a:srgbClr val="C00000"/>
                </a:solidFill>
                <a:ea typeface="宋体" panose="02010600030101010101" pitchFamily="2" charset="-122"/>
              </a:rPr>
              <a:t>其他基础疾病的治疗和控制情况</a:t>
            </a:r>
            <a:endParaRPr lang="en-US" altLang="zh-CN" dirty="0">
              <a:solidFill>
                <a:srgbClr val="C00000"/>
              </a:solidFill>
              <a:ea typeface="宋体" panose="02010600030101010101" pitchFamily="2" charset="-122"/>
            </a:endParaRPr>
          </a:p>
          <a:p>
            <a:pPr eaLnBrk="1" hangingPunct="1"/>
            <a:r>
              <a:rPr lang="zh-CN" altLang="en-US" dirty="0">
                <a:ea typeface="宋体" panose="02010600030101010101" pitchFamily="2" charset="-122"/>
              </a:rPr>
              <a:t>药物过敏史等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E4DE0-3F1A-4512-AB04-93A79C45B7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863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E4DE0-3F1A-4512-AB04-93A79C45B7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2984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4DE0-3F1A-4512-AB04-93A79C45B78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0822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6E4DE0-3F1A-4512-AB04-93A79C45B78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7472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E4DE0-3F1A-4512-AB04-93A79C45B7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760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E4DE0-3F1A-4512-AB04-93A79C45B7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1669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微信图片_2019011413092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9C3CAA6-2796-445E-BB21-E0DE212BEC5D}" type="datetimeFigureOut">
              <a:rPr lang="zh-CN" altLang="en-US" smtClean="0"/>
              <a:pPr/>
              <a:t>2019/2/14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9DEE6C8-E383-435E-9659-FABC57C489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微信图片_2019011413092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29124" y="1350678"/>
            <a:ext cx="3929090" cy="1573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2019</a:t>
            </a:r>
            <a:r>
              <a:rPr lang="zh-CN" altLang="en-US" sz="2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年结核</a:t>
            </a:r>
            <a:r>
              <a:rPr lang="en-US" altLang="zh-CN" sz="2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MDT</a:t>
            </a:r>
            <a:r>
              <a:rPr lang="zh-CN" altLang="en-US" sz="2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病例</a:t>
            </a:r>
            <a:r>
              <a:rPr lang="zh-CN" altLang="en-US" sz="205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荟萃</a:t>
            </a:r>
            <a:endParaRPr lang="en-US" altLang="zh-CN" sz="2050" b="1" dirty="0" smtClean="0">
              <a:solidFill>
                <a:schemeClr val="tx1">
                  <a:lumMod val="85000"/>
                  <a:lumOff val="1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项目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主办：北京结核病诊疗技术创新联盟</a:t>
            </a:r>
          </a:p>
          <a:p>
            <a:pPr>
              <a:lnSpc>
                <a:spcPts val="1900"/>
              </a:lnSpc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学术支持：中华医学会结核病学分会 </a:t>
            </a:r>
          </a:p>
          <a:p>
            <a:pPr>
              <a:lnSpc>
                <a:spcPts val="1900"/>
              </a:lnSpc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项目承办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：当地学术组织</a:t>
            </a:r>
            <a:r>
              <a:rPr lang="en-US" altLang="zh-CN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/</a:t>
            </a: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医院</a:t>
            </a:r>
            <a:endParaRPr lang="zh-CN" altLang="en-US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ts val="1900"/>
              </a:lnSpc>
            </a:pPr>
            <a:r>
              <a:rPr lang="zh-CN" altLang="en-US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黑体" pitchFamily="49" charset="-122"/>
                <a:ea typeface="黑体" pitchFamily="49" charset="-122"/>
              </a:rPr>
              <a:t>项目协办：北京协和药厂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43000" y="642938"/>
            <a:ext cx="1485900" cy="385762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 dirty="0"/>
          </a:p>
        </p:txBody>
      </p:sp>
      <p:grpSp>
        <p:nvGrpSpPr>
          <p:cNvPr id="5" name="组合 4"/>
          <p:cNvGrpSpPr/>
          <p:nvPr/>
        </p:nvGrpSpPr>
        <p:grpSpPr>
          <a:xfrm>
            <a:off x="3202740" y="803057"/>
            <a:ext cx="3937211" cy="544983"/>
            <a:chOff x="6807929" y="1589032"/>
            <a:chExt cx="6176508" cy="968859"/>
          </a:xfrm>
        </p:grpSpPr>
        <p:grpSp>
          <p:nvGrpSpPr>
            <p:cNvPr id="3" name="组合 2"/>
            <p:cNvGrpSpPr/>
            <p:nvPr/>
          </p:nvGrpSpPr>
          <p:grpSpPr>
            <a:xfrm>
              <a:off x="6807929" y="1589032"/>
              <a:ext cx="1166055" cy="840768"/>
              <a:chOff x="6807929" y="1589032"/>
              <a:chExt cx="1166055" cy="840768"/>
            </a:xfrm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5" name="矩形 44"/>
              <p:cNvSpPr/>
              <p:nvPr/>
            </p:nvSpPr>
            <p:spPr>
              <a:xfrm>
                <a:off x="6807929" y="1589032"/>
                <a:ext cx="919399" cy="840768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A</a:t>
                </a:r>
                <a:endParaRPr lang="zh-CN" altLang="en-US" sz="16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sp>
            <p:nvSpPr>
              <p:cNvPr id="47" name="等腰三角形 46"/>
              <p:cNvSpPr/>
              <p:nvPr/>
            </p:nvSpPr>
            <p:spPr>
              <a:xfrm rot="5400000">
                <a:off x="7743482" y="1572878"/>
                <a:ext cx="214347" cy="246656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79" name="矩形 78"/>
            <p:cNvSpPr/>
            <p:nvPr/>
          </p:nvSpPr>
          <p:spPr>
            <a:xfrm>
              <a:off x="8207333" y="1956017"/>
              <a:ext cx="4777104" cy="601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该患者影像 学有何特点</a:t>
              </a:r>
              <a:endParaRPr lang="zh-CN" altLang="zh-CN" sz="16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3202740" y="1504505"/>
            <a:ext cx="4066741" cy="544983"/>
            <a:chOff x="6807929" y="2836050"/>
            <a:chExt cx="6379708" cy="968859"/>
          </a:xfrm>
        </p:grpSpPr>
        <p:grpSp>
          <p:nvGrpSpPr>
            <p:cNvPr id="53" name="组合 52"/>
            <p:cNvGrpSpPr/>
            <p:nvPr/>
          </p:nvGrpSpPr>
          <p:grpSpPr>
            <a:xfrm>
              <a:off x="6807929" y="2836050"/>
              <a:ext cx="1166055" cy="840768"/>
              <a:chOff x="4755143" y="3999521"/>
              <a:chExt cx="1533738" cy="1105879"/>
            </a:xfrm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1" name="矩形 60"/>
              <p:cNvSpPr/>
              <p:nvPr/>
            </p:nvSpPr>
            <p:spPr>
              <a:xfrm>
                <a:off x="4755143" y="3999521"/>
                <a:ext cx="1209306" cy="110587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B</a:t>
                </a:r>
                <a:endParaRPr lang="zh-CN" altLang="en-US" sz="16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sp>
            <p:nvSpPr>
              <p:cNvPr id="64" name="等腰三角形 63"/>
              <p:cNvSpPr/>
              <p:nvPr/>
            </p:nvSpPr>
            <p:spPr>
              <a:xfrm rot="5400000">
                <a:off x="5985697" y="3978273"/>
                <a:ext cx="281935" cy="324432"/>
              </a:xfrm>
              <a:prstGeom prst="triangle">
                <a:avLst>
                  <a:gd name="adj" fmla="val 0"/>
                </a:avLst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2" name="矩形 81"/>
            <p:cNvSpPr/>
            <p:nvPr/>
          </p:nvSpPr>
          <p:spPr>
            <a:xfrm>
              <a:off x="8207333" y="3203035"/>
              <a:ext cx="4980304" cy="601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如何分析其实验室结果</a:t>
              </a:r>
              <a:endParaRPr lang="zh-CN" altLang="zh-CN" sz="16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202739" y="2179701"/>
            <a:ext cx="3764505" cy="548391"/>
            <a:chOff x="6807929" y="4036401"/>
            <a:chExt cx="5905574" cy="974918"/>
          </a:xfrm>
        </p:grpSpPr>
        <p:grpSp>
          <p:nvGrpSpPr>
            <p:cNvPr id="65" name="组合 64"/>
            <p:cNvGrpSpPr/>
            <p:nvPr/>
          </p:nvGrpSpPr>
          <p:grpSpPr>
            <a:xfrm>
              <a:off x="6807929" y="4036401"/>
              <a:ext cx="1166055" cy="840768"/>
              <a:chOff x="4755143" y="3999521"/>
              <a:chExt cx="1533738" cy="1105879"/>
            </a:xfrm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6" name="矩形 65"/>
              <p:cNvSpPr/>
              <p:nvPr/>
            </p:nvSpPr>
            <p:spPr>
              <a:xfrm>
                <a:off x="4755143" y="3999521"/>
                <a:ext cx="1209306" cy="110587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C</a:t>
                </a:r>
                <a:endParaRPr lang="zh-CN" altLang="en-US" sz="16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sp>
            <p:nvSpPr>
              <p:cNvPr id="67" name="等腰三角形 66"/>
              <p:cNvSpPr/>
              <p:nvPr/>
            </p:nvSpPr>
            <p:spPr>
              <a:xfrm rot="5400000">
                <a:off x="5985697" y="3978273"/>
                <a:ext cx="281935" cy="324432"/>
              </a:xfrm>
              <a:prstGeom prst="triangle">
                <a:avLst>
                  <a:gd name="adj" fmla="val 0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5" name="矩形 84"/>
            <p:cNvSpPr/>
            <p:nvPr/>
          </p:nvSpPr>
          <p:spPr>
            <a:xfrm>
              <a:off x="8207332" y="4409445"/>
              <a:ext cx="4506171" cy="601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患者的诊断及鉴别诊断</a:t>
              </a:r>
              <a:endParaRPr lang="zh-CN" altLang="zh-CN" sz="16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202738" y="2881149"/>
            <a:ext cx="2781773" cy="544983"/>
            <a:chOff x="6807929" y="5283419"/>
            <a:chExt cx="4363912" cy="968859"/>
          </a:xfrm>
        </p:grpSpPr>
        <p:grpSp>
          <p:nvGrpSpPr>
            <p:cNvPr id="68" name="组合 67"/>
            <p:cNvGrpSpPr/>
            <p:nvPr/>
          </p:nvGrpSpPr>
          <p:grpSpPr>
            <a:xfrm>
              <a:off x="6807929" y="5283419"/>
              <a:ext cx="1166055" cy="840768"/>
              <a:chOff x="4755143" y="3999521"/>
              <a:chExt cx="1533738" cy="1105879"/>
            </a:xfrm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69" name="矩形 68"/>
              <p:cNvSpPr/>
              <p:nvPr/>
            </p:nvSpPr>
            <p:spPr>
              <a:xfrm>
                <a:off x="4755143" y="3999521"/>
                <a:ext cx="1209306" cy="1105879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sz="1600" dirty="0">
                    <a:latin typeface="等线" panose="02010600030101010101" pitchFamily="2" charset="-122"/>
                    <a:ea typeface="等线" panose="02010600030101010101" pitchFamily="2" charset="-122"/>
                  </a:rPr>
                  <a:t>D</a:t>
                </a:r>
                <a:endParaRPr lang="zh-CN" altLang="en-US" sz="1600" dirty="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  <p:sp>
            <p:nvSpPr>
              <p:cNvPr id="70" name="等腰三角形 69"/>
              <p:cNvSpPr/>
              <p:nvPr/>
            </p:nvSpPr>
            <p:spPr>
              <a:xfrm rot="5400000">
                <a:off x="5985697" y="3978273"/>
                <a:ext cx="281935" cy="324432"/>
              </a:xfrm>
              <a:prstGeom prst="triangle">
                <a:avLst>
                  <a:gd name="adj" fmla="val 0"/>
                </a:avLst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600">
                  <a:latin typeface="等线" panose="02010600030101010101" pitchFamily="2" charset="-122"/>
                  <a:ea typeface="等线" panose="02010600030101010101" pitchFamily="2" charset="-122"/>
                </a:endParaRPr>
              </a:p>
            </p:txBody>
          </p:sp>
        </p:grpSp>
        <p:sp>
          <p:nvSpPr>
            <p:cNvPr id="88" name="矩形 87"/>
            <p:cNvSpPr/>
            <p:nvPr/>
          </p:nvSpPr>
          <p:spPr>
            <a:xfrm>
              <a:off x="8207333" y="5650404"/>
              <a:ext cx="2964508" cy="6018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600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下一步如何选药</a:t>
              </a:r>
              <a:endParaRPr lang="zh-CN" altLang="zh-CN" sz="1600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514A7DD-CFB4-438B-99B3-EEF67505F7BF}"/>
              </a:ext>
            </a:extLst>
          </p:cNvPr>
          <p:cNvSpPr/>
          <p:nvPr/>
        </p:nvSpPr>
        <p:spPr>
          <a:xfrm>
            <a:off x="1716841" y="1062084"/>
            <a:ext cx="452612" cy="2873864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000" b="1" dirty="0">
                <a:solidFill>
                  <a:schemeClr val="bg1"/>
                </a:solidFill>
                <a:latin typeface="等线" panose="02010600030101010101" pitchFamily="2" charset="-122"/>
              </a:rPr>
              <a:t>请专家分析以下问题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22230606-C566-4AA2-BD5E-1C86BBE77C8F}"/>
              </a:ext>
            </a:extLst>
          </p:cNvPr>
          <p:cNvSpPr txBox="1"/>
          <p:nvPr/>
        </p:nvSpPr>
        <p:spPr>
          <a:xfrm>
            <a:off x="3248024" y="3640648"/>
            <a:ext cx="4015421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1600" dirty="0">
                <a:latin typeface="等线" panose="02010600030101010101" pitchFamily="2" charset="-122"/>
                <a:ea typeface="等线" panose="02010600030101010101" pitchFamily="2" charset="-122"/>
              </a:rPr>
              <a:t>及其他问题。。。。。。</a:t>
            </a:r>
          </a:p>
        </p:txBody>
      </p:sp>
    </p:spTree>
    <p:extLst>
      <p:ext uri="{BB962C8B-B14F-4D97-AF65-F5344CB8AC3E}">
        <p14:creationId xmlns:p14="http://schemas.microsoft.com/office/powerpoint/2010/main" val="137012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643DCE9-DB25-45FA-9C42-5AEA5AFD1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zh-CN" altLang="en-US" dirty="0"/>
              <a:t>感谢对多学科项目的参与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1761E27-BDFA-42BD-BD27-D7A9E04D9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68580" tIns="34290" rIns="68580" bIns="34290"/>
          <a:lstStyle/>
          <a:p>
            <a:r>
              <a:rPr lang="zh-CN" altLang="en-US" dirty="0"/>
              <a:t>医院</a:t>
            </a:r>
            <a:endParaRPr lang="en-US" altLang="zh-CN" dirty="0"/>
          </a:p>
          <a:p>
            <a:r>
              <a:rPr lang="zh-CN" altLang="en-US" dirty="0"/>
              <a:t>科室</a:t>
            </a:r>
            <a:endParaRPr lang="en-US" altLang="zh-CN" dirty="0"/>
          </a:p>
          <a:p>
            <a:r>
              <a:rPr lang="zh-CN" altLang="en-US" dirty="0"/>
              <a:t>姓名</a:t>
            </a:r>
            <a:endParaRPr lang="en-US" altLang="zh-CN" dirty="0"/>
          </a:p>
          <a:p>
            <a:r>
              <a:rPr lang="zh-CN" altLang="en-US" dirty="0"/>
              <a:t>电话</a:t>
            </a:r>
          </a:p>
        </p:txBody>
      </p:sp>
    </p:spTree>
    <p:extLst>
      <p:ext uri="{BB962C8B-B14F-4D97-AF65-F5344CB8AC3E}">
        <p14:creationId xmlns:p14="http://schemas.microsoft.com/office/powerpoint/2010/main" val="211928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275B2876-0B44-44F7-8F60-69DE8702C12E}"/>
              </a:ext>
            </a:extLst>
          </p:cNvPr>
          <p:cNvSpPr/>
          <p:nvPr/>
        </p:nvSpPr>
        <p:spPr>
          <a:xfrm>
            <a:off x="624464" y="178058"/>
            <a:ext cx="7907976" cy="49859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ts val="338"/>
              </a:spcBef>
            </a:pPr>
            <a:r>
              <a:rPr lang="zh-CN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关</a:t>
            </a:r>
            <a:r>
              <a:rPr lang="en-US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注</a:t>
            </a:r>
            <a:r>
              <a:rPr lang="en-US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点：</a:t>
            </a:r>
            <a:r>
              <a:rPr lang="zh-CN" altLang="zh-CN" sz="1500" kern="1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疑难病例诊治经验与同道交流；疑难病例</a:t>
            </a:r>
            <a:r>
              <a:rPr lang="zh-CN" altLang="en-US" sz="1500" kern="1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寻求解决方案。</a:t>
            </a:r>
            <a:endParaRPr lang="en-US" altLang="zh-CN" sz="1500" kern="10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338"/>
              </a:spcBef>
            </a:pPr>
            <a:r>
              <a:rPr lang="zh-CN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主</a:t>
            </a:r>
            <a:r>
              <a:rPr lang="en-US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lang="zh-CN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题：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符合</a:t>
            </a:r>
            <a:r>
              <a:rPr lang="en-US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MDT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形式的病例，病例本身有一定的典型性，值得讨论分享学习。病例可以是已确诊病例也可以是没有明确诊断的病例。如：结核病合并其他疾病，耐药结核诊疗、重症结核病诊疗</a:t>
            </a:r>
            <a:r>
              <a:rPr lang="zh-CN" altLang="zh-CN" sz="15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等</a:t>
            </a:r>
            <a:r>
              <a:rPr lang="zh-CN" altLang="en-US" sz="15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等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。</a:t>
            </a:r>
          </a:p>
          <a:p>
            <a:pPr>
              <a:lnSpc>
                <a:spcPct val="150000"/>
              </a:lnSpc>
              <a:spcAft>
                <a:spcPts val="211"/>
              </a:spcAft>
            </a:pPr>
            <a:r>
              <a:rPr lang="zh-CN" altLang="zh-CN" sz="1500" b="1" kern="100" dirty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病例要求：</a:t>
            </a:r>
          </a:p>
          <a:p>
            <a:pPr marL="192881" indent="-192881">
              <a:lnSpc>
                <a:spcPct val="150000"/>
              </a:lnSpc>
              <a:spcAft>
                <a:spcPts val="211"/>
              </a:spcAft>
              <a:buFont typeface="+mj-lt"/>
              <a:buAutoNum type="arabicPeriod"/>
            </a:pP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符合</a:t>
            </a:r>
            <a:r>
              <a:rPr lang="en-US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MDT(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多学科综合治疗</a:t>
            </a:r>
            <a:r>
              <a:rPr lang="en-US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)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形式病例，并且病例本身有一定</a:t>
            </a:r>
            <a:r>
              <a:rPr lang="zh-CN" altLang="en-US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疑难性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值得讨论分享学习，病例可为确认已解决或疑难未解决病例。</a:t>
            </a:r>
            <a:endParaRPr lang="zh-CN" altLang="zh-CN" sz="1500" dirty="0">
              <a:latin typeface="等线" panose="02010600030101010101" pitchFamily="2" charset="-122"/>
              <a:ea typeface="等线" panose="02010600030101010101" pitchFamily="2" charset="-122"/>
              <a:cs typeface="宋体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spcAft>
                <a:spcPts val="211"/>
              </a:spcAft>
              <a:buFont typeface="+mj-lt"/>
              <a:buAutoNum type="arabicPeriod"/>
            </a:pP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内容包含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Helvetica" panose="020B0604020202020204" pitchFamily="34" charset="0"/>
              </a:rPr>
              <a:t>诊治过程中的主诉、病史、体格检查、实验室检查、辅助检查（影像学检查、妇科</a:t>
            </a:r>
            <a:r>
              <a:rPr lang="en-US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Helvetica" panose="020B0604020202020204" pitchFamily="34" charset="0"/>
              </a:rPr>
              <a:t>B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Helvetica" panose="020B0604020202020204" pitchFamily="34" charset="0"/>
              </a:rPr>
              <a:t>超等）、治疗方式（药物治疗、手术治疗等）、随访、预后等，力求主次分明，讲清</a:t>
            </a:r>
            <a:r>
              <a:rPr lang="zh-CN" altLang="en-US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Helvetica" panose="020B0604020202020204" pitchFamily="34" charset="0"/>
              </a:rPr>
              <a:t>疑难点</a:t>
            </a:r>
            <a:r>
              <a:rPr lang="zh-CN" altLang="zh-CN" sz="15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。</a:t>
            </a:r>
            <a:endParaRPr lang="en-US" altLang="zh-CN" sz="150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  <a:cs typeface="宋体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spcAft>
                <a:spcPts val="211"/>
              </a:spcAft>
              <a:buFont typeface="+mj-lt"/>
              <a:buAutoNum type="arabicPeriod"/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各项相关检查结果如</a:t>
            </a:r>
            <a:r>
              <a:rPr lang="en-US" altLang="zh-CN" sz="1500" dirty="0"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PPT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不足以呈现，请提供打包文件以供现场参考。</a:t>
            </a:r>
            <a:endParaRPr lang="en-US" altLang="zh-CN" sz="1500" dirty="0">
              <a:latin typeface="等线" panose="02010600030101010101" pitchFamily="2" charset="-122"/>
              <a:ea typeface="等线" panose="02010600030101010101" pitchFamily="2" charset="-122"/>
              <a:cs typeface="宋体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spcAft>
                <a:spcPts val="211"/>
              </a:spcAft>
              <a:buFont typeface="+mj-lt"/>
              <a:buAutoNum type="arabicPeriod"/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病例请将疑难点写清，以供讨论解决。不限</a:t>
            </a:r>
            <a:r>
              <a:rPr lang="en-US" altLang="zh-CN" sz="1500" dirty="0"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PPT</a:t>
            </a: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结尾。</a:t>
            </a:r>
            <a:endParaRPr lang="en-US" altLang="zh-CN" sz="1500" dirty="0">
              <a:latin typeface="等线" panose="02010600030101010101" pitchFamily="2" charset="-122"/>
              <a:ea typeface="等线" panose="02010600030101010101" pitchFamily="2" charset="-122"/>
              <a:cs typeface="宋体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spcAft>
                <a:spcPts val="211"/>
              </a:spcAft>
              <a:buFont typeface="+mj-lt"/>
              <a:buAutoNum type="arabicPeriod"/>
            </a:pPr>
            <a:r>
              <a:rPr lang="zh-CN" altLang="en-US" sz="1500" dirty="0">
                <a:latin typeface="等线" panose="02010600030101010101" pitchFamily="2" charset="-122"/>
                <a:ea typeface="等线" panose="02010600030101010101" pitchFamily="2" charset="-122"/>
                <a:cs typeface="宋体" panose="02010600030101010101" pitchFamily="2" charset="-122"/>
              </a:rPr>
              <a:t>注意保护患者隐私。</a:t>
            </a:r>
            <a:endParaRPr lang="zh-CN" altLang="zh-CN" sz="1500" dirty="0">
              <a:latin typeface="等线" panose="02010600030101010101" pitchFamily="2" charset="-122"/>
              <a:ea typeface="等线" panose="02010600030101010101" pitchFamily="2" charset="-122"/>
              <a:cs typeface="宋体" panose="02010600030101010101" pitchFamily="2" charset="-122"/>
            </a:endParaRPr>
          </a:p>
          <a:p>
            <a:pPr algn="just">
              <a:lnSpc>
                <a:spcPct val="150000"/>
              </a:lnSpc>
              <a:spcBef>
                <a:spcPts val="338"/>
              </a:spcBef>
            </a:pPr>
            <a:endParaRPr lang="zh-CN" altLang="zh-CN" sz="8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58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="" xmlns:a16="http://schemas.microsoft.com/office/drawing/2014/main" id="{D65F524F-B5B6-45F3-A6AB-1B2C80E3068B}"/>
              </a:ext>
            </a:extLst>
          </p:cNvPr>
          <p:cNvGrpSpPr/>
          <p:nvPr/>
        </p:nvGrpSpPr>
        <p:grpSpPr>
          <a:xfrm>
            <a:off x="1544307" y="2225503"/>
            <a:ext cx="2366833" cy="369332"/>
            <a:chOff x="6252835" y="2048561"/>
            <a:chExt cx="4207702" cy="656589"/>
          </a:xfrm>
        </p:grpSpPr>
        <p:sp>
          <p:nvSpPr>
            <p:cNvPr id="4" name="任意多边形 11">
              <a:extLst>
                <a:ext uri="{FF2B5EF4-FFF2-40B4-BE49-F238E27FC236}">
                  <a16:creationId xmlns="" xmlns:a16="http://schemas.microsoft.com/office/drawing/2014/main" id="{BFF9AA30-A955-4A2D-9128-FDA3687FF791}"/>
                </a:ext>
              </a:extLst>
            </p:cNvPr>
            <p:cNvSpPr/>
            <p:nvPr/>
          </p:nvSpPr>
          <p:spPr>
            <a:xfrm rot="2774622">
              <a:off x="6252835" y="2111269"/>
              <a:ext cx="389337" cy="389337"/>
            </a:xfrm>
            <a:custGeom>
              <a:avLst/>
              <a:gdLst>
                <a:gd name="connsiteX0" fmla="*/ 851193 w 1702386"/>
                <a:gd name="connsiteY0" fmla="*/ 582034 h 1702386"/>
                <a:gd name="connsiteX1" fmla="*/ 1120351 w 1702386"/>
                <a:gd name="connsiteY1" fmla="*/ 851192 h 1702386"/>
                <a:gd name="connsiteX2" fmla="*/ 851193 w 1702386"/>
                <a:gd name="connsiteY2" fmla="*/ 1120350 h 1702386"/>
                <a:gd name="connsiteX3" fmla="*/ 582035 w 1702386"/>
                <a:gd name="connsiteY3" fmla="*/ 851192 h 1702386"/>
                <a:gd name="connsiteX4" fmla="*/ 851193 w 1702386"/>
                <a:gd name="connsiteY4" fmla="*/ 582034 h 1702386"/>
                <a:gd name="connsiteX5" fmla="*/ 851193 w 1702386"/>
                <a:gd name="connsiteY5" fmla="*/ 312876 h 1702386"/>
                <a:gd name="connsiteX6" fmla="*/ 312877 w 1702386"/>
                <a:gd name="connsiteY6" fmla="*/ 851192 h 1702386"/>
                <a:gd name="connsiteX7" fmla="*/ 851193 w 1702386"/>
                <a:gd name="connsiteY7" fmla="*/ 1389508 h 1702386"/>
                <a:gd name="connsiteX8" fmla="*/ 1389509 w 1702386"/>
                <a:gd name="connsiteY8" fmla="*/ 851192 h 1702386"/>
                <a:gd name="connsiteX9" fmla="*/ 851193 w 1702386"/>
                <a:gd name="connsiteY9" fmla="*/ 312876 h 1702386"/>
                <a:gd name="connsiteX10" fmla="*/ 851194 w 1702386"/>
                <a:gd name="connsiteY10" fmla="*/ 0 h 1702386"/>
                <a:gd name="connsiteX11" fmla="*/ 1702386 w 1702386"/>
                <a:gd name="connsiteY11" fmla="*/ 0 h 1702386"/>
                <a:gd name="connsiteX12" fmla="*/ 1702386 w 1702386"/>
                <a:gd name="connsiteY12" fmla="*/ 851193 h 1702386"/>
                <a:gd name="connsiteX13" fmla="*/ 851193 w 1702386"/>
                <a:gd name="connsiteY13" fmla="*/ 1702386 h 1702386"/>
                <a:gd name="connsiteX14" fmla="*/ 0 w 1702386"/>
                <a:gd name="connsiteY14" fmla="*/ 851193 h 1702386"/>
                <a:gd name="connsiteX15" fmla="*/ 1 w 1702386"/>
                <a:gd name="connsiteY15" fmla="*/ 851193 h 1702386"/>
                <a:gd name="connsiteX16" fmla="*/ 851194 w 1702386"/>
                <a:gd name="connsiteY16" fmla="*/ 0 h 170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2386" h="1702386">
                  <a:moveTo>
                    <a:pt x="851193" y="582034"/>
                  </a:moveTo>
                  <a:cubicBezTo>
                    <a:pt x="999845" y="582034"/>
                    <a:pt x="1120351" y="702540"/>
                    <a:pt x="1120351" y="851192"/>
                  </a:cubicBezTo>
                  <a:cubicBezTo>
                    <a:pt x="1120351" y="999844"/>
                    <a:pt x="999845" y="1120350"/>
                    <a:pt x="851193" y="1120350"/>
                  </a:cubicBezTo>
                  <a:cubicBezTo>
                    <a:pt x="702541" y="1120350"/>
                    <a:pt x="582035" y="999844"/>
                    <a:pt x="582035" y="851192"/>
                  </a:cubicBezTo>
                  <a:cubicBezTo>
                    <a:pt x="582035" y="702540"/>
                    <a:pt x="702541" y="582034"/>
                    <a:pt x="851193" y="582034"/>
                  </a:cubicBezTo>
                  <a:close/>
                  <a:moveTo>
                    <a:pt x="851193" y="312876"/>
                  </a:moveTo>
                  <a:cubicBezTo>
                    <a:pt x="553889" y="312876"/>
                    <a:pt x="312877" y="553888"/>
                    <a:pt x="312877" y="851192"/>
                  </a:cubicBezTo>
                  <a:cubicBezTo>
                    <a:pt x="312877" y="1148496"/>
                    <a:pt x="553889" y="1389508"/>
                    <a:pt x="851193" y="1389508"/>
                  </a:cubicBezTo>
                  <a:cubicBezTo>
                    <a:pt x="1148497" y="1389508"/>
                    <a:pt x="1389509" y="1148496"/>
                    <a:pt x="1389509" y="851192"/>
                  </a:cubicBezTo>
                  <a:cubicBezTo>
                    <a:pt x="1389509" y="553888"/>
                    <a:pt x="1148497" y="312876"/>
                    <a:pt x="851193" y="312876"/>
                  </a:cubicBezTo>
                  <a:close/>
                  <a:moveTo>
                    <a:pt x="851194" y="0"/>
                  </a:moveTo>
                  <a:lnTo>
                    <a:pt x="1702386" y="0"/>
                  </a:lnTo>
                  <a:lnTo>
                    <a:pt x="1702386" y="851193"/>
                  </a:lnTo>
                  <a:cubicBezTo>
                    <a:pt x="1702386" y="1321294"/>
                    <a:pt x="1321294" y="1702386"/>
                    <a:pt x="851193" y="1702386"/>
                  </a:cubicBezTo>
                  <a:cubicBezTo>
                    <a:pt x="381092" y="1702386"/>
                    <a:pt x="0" y="1321294"/>
                    <a:pt x="0" y="851193"/>
                  </a:cubicBezTo>
                  <a:lnTo>
                    <a:pt x="1" y="851193"/>
                  </a:lnTo>
                  <a:cubicBezTo>
                    <a:pt x="1" y="381092"/>
                    <a:pt x="381093" y="0"/>
                    <a:pt x="85119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b="1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="" xmlns:a16="http://schemas.microsoft.com/office/drawing/2014/main" id="{AA871326-9F70-4DD9-9433-12FEE6D8B896}"/>
                </a:ext>
              </a:extLst>
            </p:cNvPr>
            <p:cNvSpPr/>
            <p:nvPr/>
          </p:nvSpPr>
          <p:spPr>
            <a:xfrm>
              <a:off x="7057270" y="2048561"/>
              <a:ext cx="3403267" cy="656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作者单位：</a:t>
              </a:r>
              <a:endParaRPr lang="zh-CN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="" xmlns:a16="http://schemas.microsoft.com/office/drawing/2014/main" id="{1DC9F752-A52C-43C3-B48C-1E6A5F403FE3}"/>
              </a:ext>
            </a:extLst>
          </p:cNvPr>
          <p:cNvGrpSpPr/>
          <p:nvPr/>
        </p:nvGrpSpPr>
        <p:grpSpPr>
          <a:xfrm>
            <a:off x="1544307" y="2873201"/>
            <a:ext cx="2366832" cy="369332"/>
            <a:chOff x="6252836" y="3200028"/>
            <a:chExt cx="4207701" cy="656589"/>
          </a:xfrm>
        </p:grpSpPr>
        <p:sp>
          <p:nvSpPr>
            <p:cNvPr id="7" name="任意多边形 17">
              <a:extLst>
                <a:ext uri="{FF2B5EF4-FFF2-40B4-BE49-F238E27FC236}">
                  <a16:creationId xmlns="" xmlns:a16="http://schemas.microsoft.com/office/drawing/2014/main" id="{5992C0F6-E2E7-4A0F-95B1-7A30496661DC}"/>
                </a:ext>
              </a:extLst>
            </p:cNvPr>
            <p:cNvSpPr/>
            <p:nvPr/>
          </p:nvSpPr>
          <p:spPr>
            <a:xfrm rot="2774622">
              <a:off x="6252836" y="3266969"/>
              <a:ext cx="389337" cy="389337"/>
            </a:xfrm>
            <a:custGeom>
              <a:avLst/>
              <a:gdLst>
                <a:gd name="connsiteX0" fmla="*/ 851193 w 1702386"/>
                <a:gd name="connsiteY0" fmla="*/ 582034 h 1702386"/>
                <a:gd name="connsiteX1" fmla="*/ 1120351 w 1702386"/>
                <a:gd name="connsiteY1" fmla="*/ 851192 h 1702386"/>
                <a:gd name="connsiteX2" fmla="*/ 851193 w 1702386"/>
                <a:gd name="connsiteY2" fmla="*/ 1120350 h 1702386"/>
                <a:gd name="connsiteX3" fmla="*/ 582035 w 1702386"/>
                <a:gd name="connsiteY3" fmla="*/ 851192 h 1702386"/>
                <a:gd name="connsiteX4" fmla="*/ 851193 w 1702386"/>
                <a:gd name="connsiteY4" fmla="*/ 582034 h 1702386"/>
                <a:gd name="connsiteX5" fmla="*/ 851193 w 1702386"/>
                <a:gd name="connsiteY5" fmla="*/ 312876 h 1702386"/>
                <a:gd name="connsiteX6" fmla="*/ 312877 w 1702386"/>
                <a:gd name="connsiteY6" fmla="*/ 851192 h 1702386"/>
                <a:gd name="connsiteX7" fmla="*/ 851193 w 1702386"/>
                <a:gd name="connsiteY7" fmla="*/ 1389508 h 1702386"/>
                <a:gd name="connsiteX8" fmla="*/ 1389509 w 1702386"/>
                <a:gd name="connsiteY8" fmla="*/ 851192 h 1702386"/>
                <a:gd name="connsiteX9" fmla="*/ 851193 w 1702386"/>
                <a:gd name="connsiteY9" fmla="*/ 312876 h 1702386"/>
                <a:gd name="connsiteX10" fmla="*/ 851194 w 1702386"/>
                <a:gd name="connsiteY10" fmla="*/ 0 h 1702386"/>
                <a:gd name="connsiteX11" fmla="*/ 1702386 w 1702386"/>
                <a:gd name="connsiteY11" fmla="*/ 0 h 1702386"/>
                <a:gd name="connsiteX12" fmla="*/ 1702386 w 1702386"/>
                <a:gd name="connsiteY12" fmla="*/ 851193 h 1702386"/>
                <a:gd name="connsiteX13" fmla="*/ 851193 w 1702386"/>
                <a:gd name="connsiteY13" fmla="*/ 1702386 h 1702386"/>
                <a:gd name="connsiteX14" fmla="*/ 0 w 1702386"/>
                <a:gd name="connsiteY14" fmla="*/ 851193 h 1702386"/>
                <a:gd name="connsiteX15" fmla="*/ 1 w 1702386"/>
                <a:gd name="connsiteY15" fmla="*/ 851193 h 1702386"/>
                <a:gd name="connsiteX16" fmla="*/ 851194 w 1702386"/>
                <a:gd name="connsiteY16" fmla="*/ 0 h 170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2386" h="1702386">
                  <a:moveTo>
                    <a:pt x="851193" y="582034"/>
                  </a:moveTo>
                  <a:cubicBezTo>
                    <a:pt x="999845" y="582034"/>
                    <a:pt x="1120351" y="702540"/>
                    <a:pt x="1120351" y="851192"/>
                  </a:cubicBezTo>
                  <a:cubicBezTo>
                    <a:pt x="1120351" y="999844"/>
                    <a:pt x="999845" y="1120350"/>
                    <a:pt x="851193" y="1120350"/>
                  </a:cubicBezTo>
                  <a:cubicBezTo>
                    <a:pt x="702541" y="1120350"/>
                    <a:pt x="582035" y="999844"/>
                    <a:pt x="582035" y="851192"/>
                  </a:cubicBezTo>
                  <a:cubicBezTo>
                    <a:pt x="582035" y="702540"/>
                    <a:pt x="702541" y="582034"/>
                    <a:pt x="851193" y="582034"/>
                  </a:cubicBezTo>
                  <a:close/>
                  <a:moveTo>
                    <a:pt x="851193" y="312876"/>
                  </a:moveTo>
                  <a:cubicBezTo>
                    <a:pt x="553889" y="312876"/>
                    <a:pt x="312877" y="553888"/>
                    <a:pt x="312877" y="851192"/>
                  </a:cubicBezTo>
                  <a:cubicBezTo>
                    <a:pt x="312877" y="1148496"/>
                    <a:pt x="553889" y="1389508"/>
                    <a:pt x="851193" y="1389508"/>
                  </a:cubicBezTo>
                  <a:cubicBezTo>
                    <a:pt x="1148497" y="1389508"/>
                    <a:pt x="1389509" y="1148496"/>
                    <a:pt x="1389509" y="851192"/>
                  </a:cubicBezTo>
                  <a:cubicBezTo>
                    <a:pt x="1389509" y="553888"/>
                    <a:pt x="1148497" y="312876"/>
                    <a:pt x="851193" y="312876"/>
                  </a:cubicBezTo>
                  <a:close/>
                  <a:moveTo>
                    <a:pt x="851194" y="0"/>
                  </a:moveTo>
                  <a:lnTo>
                    <a:pt x="1702386" y="0"/>
                  </a:lnTo>
                  <a:lnTo>
                    <a:pt x="1702386" y="851193"/>
                  </a:lnTo>
                  <a:cubicBezTo>
                    <a:pt x="1702386" y="1321294"/>
                    <a:pt x="1321294" y="1702386"/>
                    <a:pt x="851193" y="1702386"/>
                  </a:cubicBezTo>
                  <a:cubicBezTo>
                    <a:pt x="381092" y="1702386"/>
                    <a:pt x="0" y="1321294"/>
                    <a:pt x="0" y="851193"/>
                  </a:cubicBezTo>
                  <a:lnTo>
                    <a:pt x="1" y="851193"/>
                  </a:lnTo>
                  <a:cubicBezTo>
                    <a:pt x="1" y="381092"/>
                    <a:pt x="381093" y="0"/>
                    <a:pt x="85119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b="1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="" xmlns:a16="http://schemas.microsoft.com/office/drawing/2014/main" id="{F238BE6C-FC5C-45DA-93F6-5FC2C5DC2AF4}"/>
                </a:ext>
              </a:extLst>
            </p:cNvPr>
            <p:cNvSpPr/>
            <p:nvPr/>
          </p:nvSpPr>
          <p:spPr>
            <a:xfrm>
              <a:off x="7057270" y="3200028"/>
              <a:ext cx="3403267" cy="656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作者姓名：</a:t>
              </a:r>
              <a:endParaRPr lang="zh-CN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="" xmlns:a16="http://schemas.microsoft.com/office/drawing/2014/main" id="{666D6DB4-887A-480E-8283-AF90D85C27E2}"/>
              </a:ext>
            </a:extLst>
          </p:cNvPr>
          <p:cNvGrpSpPr/>
          <p:nvPr/>
        </p:nvGrpSpPr>
        <p:grpSpPr>
          <a:xfrm>
            <a:off x="1544307" y="3520903"/>
            <a:ext cx="2366832" cy="369332"/>
            <a:chOff x="6252836" y="4351494"/>
            <a:chExt cx="4207701" cy="656589"/>
          </a:xfrm>
        </p:grpSpPr>
        <p:sp>
          <p:nvSpPr>
            <p:cNvPr id="10" name="任意多边形 18">
              <a:extLst>
                <a:ext uri="{FF2B5EF4-FFF2-40B4-BE49-F238E27FC236}">
                  <a16:creationId xmlns="" xmlns:a16="http://schemas.microsoft.com/office/drawing/2014/main" id="{BC4BC77F-31EF-44C5-A6C2-BCD4A82BFC18}"/>
                </a:ext>
              </a:extLst>
            </p:cNvPr>
            <p:cNvSpPr/>
            <p:nvPr/>
          </p:nvSpPr>
          <p:spPr>
            <a:xfrm rot="2774622">
              <a:off x="6252836" y="4422670"/>
              <a:ext cx="389337" cy="389337"/>
            </a:xfrm>
            <a:custGeom>
              <a:avLst/>
              <a:gdLst>
                <a:gd name="connsiteX0" fmla="*/ 851193 w 1702386"/>
                <a:gd name="connsiteY0" fmla="*/ 582034 h 1702386"/>
                <a:gd name="connsiteX1" fmla="*/ 1120351 w 1702386"/>
                <a:gd name="connsiteY1" fmla="*/ 851192 h 1702386"/>
                <a:gd name="connsiteX2" fmla="*/ 851193 w 1702386"/>
                <a:gd name="connsiteY2" fmla="*/ 1120350 h 1702386"/>
                <a:gd name="connsiteX3" fmla="*/ 582035 w 1702386"/>
                <a:gd name="connsiteY3" fmla="*/ 851192 h 1702386"/>
                <a:gd name="connsiteX4" fmla="*/ 851193 w 1702386"/>
                <a:gd name="connsiteY4" fmla="*/ 582034 h 1702386"/>
                <a:gd name="connsiteX5" fmla="*/ 851193 w 1702386"/>
                <a:gd name="connsiteY5" fmla="*/ 312876 h 1702386"/>
                <a:gd name="connsiteX6" fmla="*/ 312877 w 1702386"/>
                <a:gd name="connsiteY6" fmla="*/ 851192 h 1702386"/>
                <a:gd name="connsiteX7" fmla="*/ 851193 w 1702386"/>
                <a:gd name="connsiteY7" fmla="*/ 1389508 h 1702386"/>
                <a:gd name="connsiteX8" fmla="*/ 1389509 w 1702386"/>
                <a:gd name="connsiteY8" fmla="*/ 851192 h 1702386"/>
                <a:gd name="connsiteX9" fmla="*/ 851193 w 1702386"/>
                <a:gd name="connsiteY9" fmla="*/ 312876 h 1702386"/>
                <a:gd name="connsiteX10" fmla="*/ 851194 w 1702386"/>
                <a:gd name="connsiteY10" fmla="*/ 0 h 1702386"/>
                <a:gd name="connsiteX11" fmla="*/ 1702386 w 1702386"/>
                <a:gd name="connsiteY11" fmla="*/ 0 h 1702386"/>
                <a:gd name="connsiteX12" fmla="*/ 1702386 w 1702386"/>
                <a:gd name="connsiteY12" fmla="*/ 851193 h 1702386"/>
                <a:gd name="connsiteX13" fmla="*/ 851193 w 1702386"/>
                <a:gd name="connsiteY13" fmla="*/ 1702386 h 1702386"/>
                <a:gd name="connsiteX14" fmla="*/ 0 w 1702386"/>
                <a:gd name="connsiteY14" fmla="*/ 851193 h 1702386"/>
                <a:gd name="connsiteX15" fmla="*/ 1 w 1702386"/>
                <a:gd name="connsiteY15" fmla="*/ 851193 h 1702386"/>
                <a:gd name="connsiteX16" fmla="*/ 851194 w 1702386"/>
                <a:gd name="connsiteY16" fmla="*/ 0 h 170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2386" h="1702386">
                  <a:moveTo>
                    <a:pt x="851193" y="582034"/>
                  </a:moveTo>
                  <a:cubicBezTo>
                    <a:pt x="999845" y="582034"/>
                    <a:pt x="1120351" y="702540"/>
                    <a:pt x="1120351" y="851192"/>
                  </a:cubicBezTo>
                  <a:cubicBezTo>
                    <a:pt x="1120351" y="999844"/>
                    <a:pt x="999845" y="1120350"/>
                    <a:pt x="851193" y="1120350"/>
                  </a:cubicBezTo>
                  <a:cubicBezTo>
                    <a:pt x="702541" y="1120350"/>
                    <a:pt x="582035" y="999844"/>
                    <a:pt x="582035" y="851192"/>
                  </a:cubicBezTo>
                  <a:cubicBezTo>
                    <a:pt x="582035" y="702540"/>
                    <a:pt x="702541" y="582034"/>
                    <a:pt x="851193" y="582034"/>
                  </a:cubicBezTo>
                  <a:close/>
                  <a:moveTo>
                    <a:pt x="851193" y="312876"/>
                  </a:moveTo>
                  <a:cubicBezTo>
                    <a:pt x="553889" y="312876"/>
                    <a:pt x="312877" y="553888"/>
                    <a:pt x="312877" y="851192"/>
                  </a:cubicBezTo>
                  <a:cubicBezTo>
                    <a:pt x="312877" y="1148496"/>
                    <a:pt x="553889" y="1389508"/>
                    <a:pt x="851193" y="1389508"/>
                  </a:cubicBezTo>
                  <a:cubicBezTo>
                    <a:pt x="1148497" y="1389508"/>
                    <a:pt x="1389509" y="1148496"/>
                    <a:pt x="1389509" y="851192"/>
                  </a:cubicBezTo>
                  <a:cubicBezTo>
                    <a:pt x="1389509" y="553888"/>
                    <a:pt x="1148497" y="312876"/>
                    <a:pt x="851193" y="312876"/>
                  </a:cubicBezTo>
                  <a:close/>
                  <a:moveTo>
                    <a:pt x="851194" y="0"/>
                  </a:moveTo>
                  <a:lnTo>
                    <a:pt x="1702386" y="0"/>
                  </a:lnTo>
                  <a:lnTo>
                    <a:pt x="1702386" y="851193"/>
                  </a:lnTo>
                  <a:cubicBezTo>
                    <a:pt x="1702386" y="1321294"/>
                    <a:pt x="1321294" y="1702386"/>
                    <a:pt x="851193" y="1702386"/>
                  </a:cubicBezTo>
                  <a:cubicBezTo>
                    <a:pt x="381092" y="1702386"/>
                    <a:pt x="0" y="1321294"/>
                    <a:pt x="0" y="851193"/>
                  </a:cubicBezTo>
                  <a:lnTo>
                    <a:pt x="1" y="851193"/>
                  </a:lnTo>
                  <a:cubicBezTo>
                    <a:pt x="1" y="381092"/>
                    <a:pt x="381093" y="0"/>
                    <a:pt x="85119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b="1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="" xmlns:a16="http://schemas.microsoft.com/office/drawing/2014/main" id="{A8C23AF5-9202-48CE-8AAB-4E13AF9EDAE6}"/>
                </a:ext>
              </a:extLst>
            </p:cNvPr>
            <p:cNvSpPr/>
            <p:nvPr/>
          </p:nvSpPr>
          <p:spPr>
            <a:xfrm>
              <a:off x="7057270" y="4351494"/>
              <a:ext cx="3403267" cy="656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书写日期：</a:t>
              </a:r>
              <a:endParaRPr lang="zh-CN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淘宝店chenying0907出品 41">
            <a:extLst>
              <a:ext uri="{FF2B5EF4-FFF2-40B4-BE49-F238E27FC236}">
                <a16:creationId xmlns="" xmlns:a16="http://schemas.microsoft.com/office/drawing/2014/main" id="{4DE122B3-837E-4E43-98A4-ED430B7CE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736" y="1076944"/>
            <a:ext cx="1737898" cy="35057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/>
        </p:spPr>
        <p:txBody>
          <a:bodyPr wrap="square" lIns="38576" tIns="19289" rIns="38576" bIns="19289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MDT</a:t>
            </a:r>
            <a:r>
              <a:rPr lang="zh-CN" altLang="en-US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病例交流</a:t>
            </a:r>
            <a:endParaRPr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B2460B59-223F-44DD-A0E1-5D3EA37A52E1}"/>
              </a:ext>
            </a:extLst>
          </p:cNvPr>
          <p:cNvGrpSpPr/>
          <p:nvPr/>
        </p:nvGrpSpPr>
        <p:grpSpPr>
          <a:xfrm>
            <a:off x="1544307" y="1653388"/>
            <a:ext cx="2366833" cy="369332"/>
            <a:chOff x="6252835" y="2048561"/>
            <a:chExt cx="4207702" cy="656589"/>
          </a:xfrm>
        </p:grpSpPr>
        <p:sp>
          <p:nvSpPr>
            <p:cNvPr id="14" name="任意多边形 11">
              <a:extLst>
                <a:ext uri="{FF2B5EF4-FFF2-40B4-BE49-F238E27FC236}">
                  <a16:creationId xmlns="" xmlns:a16="http://schemas.microsoft.com/office/drawing/2014/main" id="{08159545-DCBD-4B80-B82A-7973DE69D4B9}"/>
                </a:ext>
              </a:extLst>
            </p:cNvPr>
            <p:cNvSpPr/>
            <p:nvPr/>
          </p:nvSpPr>
          <p:spPr>
            <a:xfrm rot="2774622">
              <a:off x="6252835" y="2111269"/>
              <a:ext cx="389337" cy="389337"/>
            </a:xfrm>
            <a:custGeom>
              <a:avLst/>
              <a:gdLst>
                <a:gd name="connsiteX0" fmla="*/ 851193 w 1702386"/>
                <a:gd name="connsiteY0" fmla="*/ 582034 h 1702386"/>
                <a:gd name="connsiteX1" fmla="*/ 1120351 w 1702386"/>
                <a:gd name="connsiteY1" fmla="*/ 851192 h 1702386"/>
                <a:gd name="connsiteX2" fmla="*/ 851193 w 1702386"/>
                <a:gd name="connsiteY2" fmla="*/ 1120350 h 1702386"/>
                <a:gd name="connsiteX3" fmla="*/ 582035 w 1702386"/>
                <a:gd name="connsiteY3" fmla="*/ 851192 h 1702386"/>
                <a:gd name="connsiteX4" fmla="*/ 851193 w 1702386"/>
                <a:gd name="connsiteY4" fmla="*/ 582034 h 1702386"/>
                <a:gd name="connsiteX5" fmla="*/ 851193 w 1702386"/>
                <a:gd name="connsiteY5" fmla="*/ 312876 h 1702386"/>
                <a:gd name="connsiteX6" fmla="*/ 312877 w 1702386"/>
                <a:gd name="connsiteY6" fmla="*/ 851192 h 1702386"/>
                <a:gd name="connsiteX7" fmla="*/ 851193 w 1702386"/>
                <a:gd name="connsiteY7" fmla="*/ 1389508 h 1702386"/>
                <a:gd name="connsiteX8" fmla="*/ 1389509 w 1702386"/>
                <a:gd name="connsiteY8" fmla="*/ 851192 h 1702386"/>
                <a:gd name="connsiteX9" fmla="*/ 851193 w 1702386"/>
                <a:gd name="connsiteY9" fmla="*/ 312876 h 1702386"/>
                <a:gd name="connsiteX10" fmla="*/ 851194 w 1702386"/>
                <a:gd name="connsiteY10" fmla="*/ 0 h 1702386"/>
                <a:gd name="connsiteX11" fmla="*/ 1702386 w 1702386"/>
                <a:gd name="connsiteY11" fmla="*/ 0 h 1702386"/>
                <a:gd name="connsiteX12" fmla="*/ 1702386 w 1702386"/>
                <a:gd name="connsiteY12" fmla="*/ 851193 h 1702386"/>
                <a:gd name="connsiteX13" fmla="*/ 851193 w 1702386"/>
                <a:gd name="connsiteY13" fmla="*/ 1702386 h 1702386"/>
                <a:gd name="connsiteX14" fmla="*/ 0 w 1702386"/>
                <a:gd name="connsiteY14" fmla="*/ 851193 h 1702386"/>
                <a:gd name="connsiteX15" fmla="*/ 1 w 1702386"/>
                <a:gd name="connsiteY15" fmla="*/ 851193 h 1702386"/>
                <a:gd name="connsiteX16" fmla="*/ 851194 w 1702386"/>
                <a:gd name="connsiteY16" fmla="*/ 0 h 1702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02386" h="1702386">
                  <a:moveTo>
                    <a:pt x="851193" y="582034"/>
                  </a:moveTo>
                  <a:cubicBezTo>
                    <a:pt x="999845" y="582034"/>
                    <a:pt x="1120351" y="702540"/>
                    <a:pt x="1120351" y="851192"/>
                  </a:cubicBezTo>
                  <a:cubicBezTo>
                    <a:pt x="1120351" y="999844"/>
                    <a:pt x="999845" y="1120350"/>
                    <a:pt x="851193" y="1120350"/>
                  </a:cubicBezTo>
                  <a:cubicBezTo>
                    <a:pt x="702541" y="1120350"/>
                    <a:pt x="582035" y="999844"/>
                    <a:pt x="582035" y="851192"/>
                  </a:cubicBezTo>
                  <a:cubicBezTo>
                    <a:pt x="582035" y="702540"/>
                    <a:pt x="702541" y="582034"/>
                    <a:pt x="851193" y="582034"/>
                  </a:cubicBezTo>
                  <a:close/>
                  <a:moveTo>
                    <a:pt x="851193" y="312876"/>
                  </a:moveTo>
                  <a:cubicBezTo>
                    <a:pt x="553889" y="312876"/>
                    <a:pt x="312877" y="553888"/>
                    <a:pt x="312877" y="851192"/>
                  </a:cubicBezTo>
                  <a:cubicBezTo>
                    <a:pt x="312877" y="1148496"/>
                    <a:pt x="553889" y="1389508"/>
                    <a:pt x="851193" y="1389508"/>
                  </a:cubicBezTo>
                  <a:cubicBezTo>
                    <a:pt x="1148497" y="1389508"/>
                    <a:pt x="1389509" y="1148496"/>
                    <a:pt x="1389509" y="851192"/>
                  </a:cubicBezTo>
                  <a:cubicBezTo>
                    <a:pt x="1389509" y="553888"/>
                    <a:pt x="1148497" y="312876"/>
                    <a:pt x="851193" y="312876"/>
                  </a:cubicBezTo>
                  <a:close/>
                  <a:moveTo>
                    <a:pt x="851194" y="0"/>
                  </a:moveTo>
                  <a:lnTo>
                    <a:pt x="1702386" y="0"/>
                  </a:lnTo>
                  <a:lnTo>
                    <a:pt x="1702386" y="851193"/>
                  </a:lnTo>
                  <a:cubicBezTo>
                    <a:pt x="1702386" y="1321294"/>
                    <a:pt x="1321294" y="1702386"/>
                    <a:pt x="851193" y="1702386"/>
                  </a:cubicBezTo>
                  <a:cubicBezTo>
                    <a:pt x="381092" y="1702386"/>
                    <a:pt x="0" y="1321294"/>
                    <a:pt x="0" y="851193"/>
                  </a:cubicBezTo>
                  <a:lnTo>
                    <a:pt x="1" y="851193"/>
                  </a:lnTo>
                  <a:cubicBezTo>
                    <a:pt x="1" y="381092"/>
                    <a:pt x="381093" y="0"/>
                    <a:pt x="851194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b="1">
                <a:latin typeface="等线" panose="02010600030101010101" pitchFamily="2" charset="-122"/>
                <a:ea typeface="等线" panose="02010600030101010101" pitchFamily="2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="" xmlns:a16="http://schemas.microsoft.com/office/drawing/2014/main" id="{F2D369F8-1F45-4ECC-BF88-F935717E04CF}"/>
                </a:ext>
              </a:extLst>
            </p:cNvPr>
            <p:cNvSpPr/>
            <p:nvPr/>
          </p:nvSpPr>
          <p:spPr>
            <a:xfrm>
              <a:off x="7057270" y="2048561"/>
              <a:ext cx="3403267" cy="6565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b="1" kern="100" dirty="0"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rPr>
                <a:t>病例名称：</a:t>
              </a:r>
              <a:endParaRPr lang="zh-CN" altLang="zh-CN" b="1" kern="100" dirty="0"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642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27074" y="666600"/>
            <a:ext cx="5670352" cy="58072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内容占位符 2">
            <a:extLst>
              <a:ext uri="{FF2B5EF4-FFF2-40B4-BE49-F238E27FC236}">
                <a16:creationId xmlns="" xmlns:a16="http://schemas.microsoft.com/office/drawing/2014/main" id="{DA0B9C1C-2282-4B7E-BE1C-20B0F8152B8E}"/>
              </a:ext>
            </a:extLst>
          </p:cNvPr>
          <p:cNvSpPr txBox="1">
            <a:spLocks/>
          </p:cNvSpPr>
          <p:nvPr/>
        </p:nvSpPr>
        <p:spPr>
          <a:xfrm>
            <a:off x="627074" y="1182281"/>
            <a:ext cx="5915025" cy="2447628"/>
          </a:xfrm>
          <a:prstGeom prst="rect">
            <a:avLst/>
          </a:prstGeom>
        </p:spPr>
        <p:txBody>
          <a:bodyPr lIns="68580" tIns="34290" rIns="68580" bIns="3429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患者年龄：</a:t>
            </a:r>
            <a:endParaRPr lang="en-US" altLang="zh-CN" sz="1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患者性别：</a:t>
            </a:r>
            <a:endParaRPr lang="en-US" altLang="zh-CN" sz="1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latin typeface="等线" panose="02010600030101010101" pitchFamily="2" charset="-122"/>
                <a:ea typeface="等线" panose="02010600030101010101" pitchFamily="2" charset="-122"/>
              </a:rPr>
              <a:t>患者主诉：</a:t>
            </a:r>
          </a:p>
        </p:txBody>
      </p:sp>
      <p:sp>
        <p:nvSpPr>
          <p:cNvPr id="31" name="标题 1">
            <a:extLst>
              <a:ext uri="{FF2B5EF4-FFF2-40B4-BE49-F238E27FC236}">
                <a16:creationId xmlns="" xmlns:a16="http://schemas.microsoft.com/office/drawing/2014/main" id="{6DF41048-A201-49D5-8163-E710D812CCF1}"/>
              </a:ext>
            </a:extLst>
          </p:cNvPr>
          <p:cNvSpPr txBox="1">
            <a:spLocks/>
          </p:cNvSpPr>
          <p:nvPr/>
        </p:nvSpPr>
        <p:spPr>
          <a:xfrm>
            <a:off x="504736" y="238489"/>
            <a:ext cx="5915025" cy="745629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患者基本信息</a:t>
            </a:r>
          </a:p>
        </p:txBody>
      </p:sp>
    </p:spTree>
    <p:extLst>
      <p:ext uri="{BB962C8B-B14F-4D97-AF65-F5344CB8AC3E}">
        <p14:creationId xmlns:p14="http://schemas.microsoft.com/office/powerpoint/2010/main" val="251517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77199" y="679762"/>
            <a:ext cx="5670352" cy="58072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标题 1">
            <a:extLst>
              <a:ext uri="{FF2B5EF4-FFF2-40B4-BE49-F238E27FC236}">
                <a16:creationId xmlns="" xmlns:a16="http://schemas.microsoft.com/office/drawing/2014/main" id="{6DF41048-A201-49D5-8163-E710D812CCF1}"/>
              </a:ext>
            </a:extLst>
          </p:cNvPr>
          <p:cNvSpPr txBox="1">
            <a:spLocks/>
          </p:cNvSpPr>
          <p:nvPr/>
        </p:nvSpPr>
        <p:spPr>
          <a:xfrm>
            <a:off x="454861" y="251651"/>
            <a:ext cx="5915025" cy="745629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既往史</a:t>
            </a:r>
            <a:r>
              <a:rPr lang="en-US" altLang="zh-CN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&amp;</a:t>
            </a:r>
            <a:r>
              <a:rPr lang="zh-CN" altLang="en-US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现病史</a:t>
            </a:r>
          </a:p>
        </p:txBody>
      </p:sp>
    </p:spTree>
    <p:extLst>
      <p:ext uri="{BB962C8B-B14F-4D97-AF65-F5344CB8AC3E}">
        <p14:creationId xmlns:p14="http://schemas.microsoft.com/office/powerpoint/2010/main" val="232373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77198" y="680918"/>
            <a:ext cx="5670352" cy="58072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标题 1">
            <a:extLst>
              <a:ext uri="{FF2B5EF4-FFF2-40B4-BE49-F238E27FC236}">
                <a16:creationId xmlns="" xmlns:a16="http://schemas.microsoft.com/office/drawing/2014/main" id="{6DF41048-A201-49D5-8163-E710D812CCF1}"/>
              </a:ext>
            </a:extLst>
          </p:cNvPr>
          <p:cNvSpPr txBox="1">
            <a:spLocks/>
          </p:cNvSpPr>
          <p:nvPr/>
        </p:nvSpPr>
        <p:spPr>
          <a:xfrm>
            <a:off x="454860" y="252806"/>
            <a:ext cx="5915025" cy="745629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体格检查</a:t>
            </a:r>
          </a:p>
        </p:txBody>
      </p:sp>
    </p:spTree>
    <p:extLst>
      <p:ext uri="{BB962C8B-B14F-4D97-AF65-F5344CB8AC3E}">
        <p14:creationId xmlns:p14="http://schemas.microsoft.com/office/powerpoint/2010/main" val="2060817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89666" y="666138"/>
            <a:ext cx="5670352" cy="58072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zh-CN" altLang="en-US" sz="100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标题 1">
            <a:extLst>
              <a:ext uri="{FF2B5EF4-FFF2-40B4-BE49-F238E27FC236}">
                <a16:creationId xmlns="" xmlns:a16="http://schemas.microsoft.com/office/drawing/2014/main" id="{6DF41048-A201-49D5-8163-E710D812CCF1}"/>
              </a:ext>
            </a:extLst>
          </p:cNvPr>
          <p:cNvSpPr txBox="1">
            <a:spLocks/>
          </p:cNvSpPr>
          <p:nvPr/>
        </p:nvSpPr>
        <p:spPr>
          <a:xfrm>
            <a:off x="467328" y="238027"/>
            <a:ext cx="5915025" cy="745629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zh-CN" altLang="en-US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辅助检查</a:t>
            </a:r>
          </a:p>
        </p:txBody>
      </p:sp>
    </p:spTree>
    <p:extLst>
      <p:ext uri="{BB962C8B-B14F-4D97-AF65-F5344CB8AC3E}">
        <p14:creationId xmlns:p14="http://schemas.microsoft.com/office/powerpoint/2010/main" val="126422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39545" y="720633"/>
            <a:ext cx="5670352" cy="58072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514350">
                <a:defRPr/>
              </a:pPr>
              <a:endParaRPr lang="zh-CN" altLang="en-US" sz="1000">
                <a:solidFill>
                  <a:prstClr val="white"/>
                </a:solidFill>
                <a:latin typeface="Calibri"/>
                <a:ea typeface="宋体" panose="02010600030101010101" pitchFamily="2" charset="-122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标题 1">
            <a:extLst>
              <a:ext uri="{FF2B5EF4-FFF2-40B4-BE49-F238E27FC236}">
                <a16:creationId xmlns="" xmlns:a16="http://schemas.microsoft.com/office/drawing/2014/main" id="{6DF41048-A201-49D5-8163-E710D812CCF1}"/>
              </a:ext>
            </a:extLst>
          </p:cNvPr>
          <p:cNvSpPr txBox="1">
            <a:spLocks/>
          </p:cNvSpPr>
          <p:nvPr/>
        </p:nvSpPr>
        <p:spPr>
          <a:xfrm>
            <a:off x="517207" y="292522"/>
            <a:ext cx="5915025" cy="745629"/>
          </a:xfrm>
          <a:prstGeom prst="rect">
            <a:avLst/>
          </a:prstGeom>
        </p:spPr>
        <p:txBody>
          <a:bodyPr lIns="68580" tIns="34290" rIns="68580" bIns="3429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zh-CN" altLang="en-US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影像学表现</a:t>
            </a:r>
          </a:p>
        </p:txBody>
      </p:sp>
    </p:spTree>
    <p:extLst>
      <p:ext uri="{BB962C8B-B14F-4D97-AF65-F5344CB8AC3E}">
        <p14:creationId xmlns:p14="http://schemas.microsoft.com/office/powerpoint/2010/main" val="94698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26828" y="667293"/>
            <a:ext cx="5670352" cy="58072"/>
            <a:chOff x="6618518" y="1126210"/>
            <a:chExt cx="10080625" cy="103239"/>
          </a:xfrm>
        </p:grpSpPr>
        <p:sp>
          <p:nvSpPr>
            <p:cNvPr id="3" name="矩形 2"/>
            <p:cNvSpPr/>
            <p:nvPr/>
          </p:nvSpPr>
          <p:spPr>
            <a:xfrm>
              <a:off x="6618518" y="1126210"/>
              <a:ext cx="1983307" cy="10323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00"/>
            </a:p>
          </p:txBody>
        </p:sp>
        <p:cxnSp>
          <p:nvCxnSpPr>
            <p:cNvPr id="4" name="直接连接符 3"/>
            <p:cNvCxnSpPr/>
            <p:nvPr/>
          </p:nvCxnSpPr>
          <p:spPr>
            <a:xfrm flipV="1">
              <a:off x="8601825" y="1204049"/>
              <a:ext cx="8097318" cy="1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717304" y="298141"/>
            <a:ext cx="728405" cy="4231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300" b="1" dirty="0">
                <a:solidFill>
                  <a:schemeClr val="accent5">
                    <a:lumMod val="75000"/>
                  </a:schemeClr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其他</a:t>
            </a: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EA95F32A-BF6B-435C-BE58-2D5369DC92C5}"/>
              </a:ext>
            </a:extLst>
          </p:cNvPr>
          <p:cNvSpPr/>
          <p:nvPr/>
        </p:nvSpPr>
        <p:spPr>
          <a:xfrm>
            <a:off x="717304" y="937477"/>
            <a:ext cx="7545302" cy="297773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192881" indent="-19288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临床拟诊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&amp;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诊断（诊断的依据、标准、诊断思路）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治疗方案（结核的治疗方案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基础疾病的治疗方案）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治疗药物选择（包含剂量和疗程）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患者病情的转归或者进展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患者的治愈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&amp;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转院治疗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192881" indent="-192881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u"/>
            </a:pP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病例讨论诊断和治疗的注意事项（结核病和基础疾病的权衡和诊疗经验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指南或其它循证医学推荐治疗方案）</a:t>
            </a:r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3884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459</Words>
  <Application>Microsoft Office PowerPoint</Application>
  <PresentationFormat>全屏显示(16:9)</PresentationFormat>
  <Paragraphs>58</Paragraphs>
  <Slides>11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感谢对多学科项目的参与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ASUS-PC</dc:creator>
  <cp:lastModifiedBy>Windows 用户</cp:lastModifiedBy>
  <cp:revision>6</cp:revision>
  <dcterms:created xsi:type="dcterms:W3CDTF">2019-01-14T05:20:20Z</dcterms:created>
  <dcterms:modified xsi:type="dcterms:W3CDTF">2019-02-14T05:49:46Z</dcterms:modified>
</cp:coreProperties>
</file>